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BFF51-AB86-4AC0-815A-9659DBF6DAE2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96C30-313E-4F44-96B8-BF3537E0F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281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BFF51-AB86-4AC0-815A-9659DBF6DAE2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96C30-313E-4F44-96B8-BF3537E0F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672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BFF51-AB86-4AC0-815A-9659DBF6DAE2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96C30-313E-4F44-96B8-BF3537E0F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680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BFF51-AB86-4AC0-815A-9659DBF6DAE2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96C30-313E-4F44-96B8-BF3537E0F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388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BFF51-AB86-4AC0-815A-9659DBF6DAE2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96C30-313E-4F44-96B8-BF3537E0F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56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BFF51-AB86-4AC0-815A-9659DBF6DAE2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96C30-313E-4F44-96B8-BF3537E0F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808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BFF51-AB86-4AC0-815A-9659DBF6DAE2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96C30-313E-4F44-96B8-BF3537E0F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380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BFF51-AB86-4AC0-815A-9659DBF6DAE2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96C30-313E-4F44-96B8-BF3537E0F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647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BFF51-AB86-4AC0-815A-9659DBF6DAE2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96C30-313E-4F44-96B8-BF3537E0F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858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BFF51-AB86-4AC0-815A-9659DBF6DAE2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96C30-313E-4F44-96B8-BF3537E0F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578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BFF51-AB86-4AC0-815A-9659DBF6DAE2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96C30-313E-4F44-96B8-BF3537E0F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04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BFF51-AB86-4AC0-815A-9659DBF6DAE2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96C30-313E-4F44-96B8-BF3537E0F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628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nauka.tashiit.uz/1030-2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944313"/>
          </a:xfrm>
        </p:spPr>
        <p:txBody>
          <a:bodyPr>
            <a:noAutofit/>
          </a:bodyPr>
          <a:lstStyle/>
          <a:p>
            <a:r>
              <a:rPr lang="uz-Cyrl-U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Ўзбекистон Республикаси Вазирлар Маҳкамасининг 2019 йил 24 декабрдаги 1030-сон “Илм-фан ва таълим соҳасидаги давлат ташкилотларида илмий, илмий-педагогик ва меҳнат фаолияти билан шуғулланувчи илмий даражага эга ходимларга қўшимча ҳақ тўлаш тартиби тўғрисида”ги қарори </a:t>
            </a:r>
            <a:r>
              <a:rPr lang="uz-Cyrl-U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ижроси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309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230" y="757011"/>
            <a:ext cx="4009571" cy="2290989"/>
          </a:xfrm>
        </p:spPr>
        <p:txBody>
          <a:bodyPr/>
          <a:lstStyle/>
          <a:p>
            <a:pPr algn="ctr"/>
            <a:r>
              <a:rPr lang="uz-Cyrl-UZ" b="1" i="1" dirty="0" smtClean="0"/>
              <a:t>Бир </a:t>
            </a:r>
            <a:r>
              <a:rPr lang="uz-Cyrl-UZ" b="1" i="1" dirty="0"/>
              <a:t>марталик</a:t>
            </a:r>
            <a:r>
              <a:rPr lang="uz-Cyrl-UZ" i="1" dirty="0"/>
              <a:t> қўшимча ҳақ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801" y="0"/>
            <a:ext cx="7823200" cy="695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8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083629" cy="5876018"/>
          </a:xfrm>
        </p:spPr>
        <p:txBody>
          <a:bodyPr>
            <a:normAutofit/>
          </a:bodyPr>
          <a:lstStyle/>
          <a:p>
            <a:pPr algn="ctr"/>
            <a:r>
              <a:rPr lang="uz-Cyrl-UZ" b="1" i="1" dirty="0" smtClean="0"/>
              <a:t>Бир </a:t>
            </a:r>
            <a:r>
              <a:rPr lang="uz-Cyrl-UZ" b="1" i="1" dirty="0"/>
              <a:t>марталик</a:t>
            </a:r>
            <a:r>
              <a:rPr lang="uz-Cyrl-UZ" i="1" dirty="0"/>
              <a:t> қўшимча </a:t>
            </a:r>
            <a:r>
              <a:rPr lang="uz-Cyrl-UZ" i="1" dirty="0" smtClean="0"/>
              <a:t>ҳақ</a:t>
            </a:r>
            <a:br>
              <a:rPr lang="uz-Cyrl-UZ" i="1" dirty="0" smtClean="0"/>
            </a:br>
            <a:r>
              <a:rPr lang="uz-Cyrl-UZ" i="1" dirty="0"/>
              <a:t/>
            </a:r>
            <a:br>
              <a:rPr lang="uz-Cyrl-UZ" i="1" dirty="0"/>
            </a:br>
            <a:r>
              <a:rPr lang="uz-Cyrl-UZ" i="1" dirty="0" smtClean="0"/>
              <a:t>1 - </a:t>
            </a:r>
            <a:r>
              <a:rPr lang="ru-RU" b="1" dirty="0" err="1" smtClean="0"/>
              <a:t>илмий</a:t>
            </a:r>
            <a:r>
              <a:rPr lang="ru-RU" b="1" dirty="0" smtClean="0"/>
              <a:t> </a:t>
            </a:r>
            <a:r>
              <a:rPr lang="ru-RU" b="1" dirty="0" err="1"/>
              <a:t>даражалар</a:t>
            </a:r>
            <a:r>
              <a:rPr lang="ru-RU" b="1" dirty="0"/>
              <a:t> </a:t>
            </a:r>
            <a:r>
              <a:rPr lang="ru-RU" b="1" dirty="0" err="1"/>
              <a:t>берувчи</a:t>
            </a:r>
            <a:r>
              <a:rPr lang="ru-RU" b="1" dirty="0"/>
              <a:t> </a:t>
            </a:r>
            <a:r>
              <a:rPr lang="ru-RU" b="1" dirty="0" err="1"/>
              <a:t>илмий</a:t>
            </a:r>
            <a:r>
              <a:rPr lang="ru-RU" b="1" dirty="0"/>
              <a:t> </a:t>
            </a:r>
            <a:r>
              <a:rPr lang="ru-RU" b="1" dirty="0" err="1"/>
              <a:t>кенгашларда</a:t>
            </a:r>
            <a:r>
              <a:rPr lang="ru-RU" b="1" dirty="0"/>
              <a:t> </a:t>
            </a:r>
            <a:r>
              <a:rPr lang="ru-RU" b="1" dirty="0" err="1"/>
              <a:t>ҳар</a:t>
            </a:r>
            <a:r>
              <a:rPr lang="ru-RU" b="1" dirty="0"/>
              <a:t> </a:t>
            </a:r>
            <a:r>
              <a:rPr lang="ru-RU" b="1" dirty="0" err="1"/>
              <a:t>бир</a:t>
            </a:r>
            <a:r>
              <a:rPr lang="ru-RU" b="1" dirty="0"/>
              <a:t> </a:t>
            </a:r>
            <a:r>
              <a:rPr lang="ru-RU" b="1" dirty="0" err="1"/>
              <a:t>расмий</a:t>
            </a:r>
            <a:r>
              <a:rPr lang="ru-RU" b="1" dirty="0"/>
              <a:t> </a:t>
            </a:r>
            <a:r>
              <a:rPr lang="ru-RU" b="1" dirty="0" err="1"/>
              <a:t>оппонентлик</a:t>
            </a:r>
            <a:r>
              <a:rPr lang="ru-RU" b="1" dirty="0"/>
              <a:t> </a:t>
            </a:r>
            <a:r>
              <a:rPr lang="ru-RU" b="1" dirty="0" err="1"/>
              <a:t>учун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3370" y="246743"/>
            <a:ext cx="4670430" cy="645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995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z-Cyrl-U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Иловалар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z-Cyrl-UZ" dirty="0" smtClean="0"/>
              <a:t>Барча иловалар шу сайтда мавжуд</a:t>
            </a:r>
          </a:p>
          <a:p>
            <a:pPr marL="0" indent="0" algn="ctr">
              <a:buNone/>
            </a:pPr>
            <a:endParaRPr lang="uz-Cyrl-UZ" dirty="0"/>
          </a:p>
          <a:p>
            <a:pPr marL="0" indent="0" algn="ctr">
              <a:buNone/>
            </a:pPr>
            <a:endParaRPr lang="uz-Cyrl-UZ" dirty="0" smtClean="0"/>
          </a:p>
          <a:p>
            <a:pPr marL="0" indent="0" algn="ctr">
              <a:buNone/>
            </a:pPr>
            <a:r>
              <a:rPr lang="en-US" sz="4400" dirty="0" smtClean="0">
                <a:hlinkClick r:id="rId2"/>
              </a:rPr>
              <a:t>https</a:t>
            </a:r>
            <a:r>
              <a:rPr lang="en-US" sz="4400" dirty="0">
                <a:hlinkClick r:id="rId2"/>
              </a:rPr>
              <a:t>://</a:t>
            </a:r>
            <a:r>
              <a:rPr lang="en-US" sz="4400" dirty="0">
                <a:hlinkClick r:id="rId2"/>
              </a:rPr>
              <a:t>nauka.tashiit.uz/ustama-2021/</a:t>
            </a:r>
            <a:r>
              <a:rPr lang="uz-Cyrl-UZ" sz="4400" dirty="0" smtClean="0"/>
              <a:t>      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876309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8589"/>
          </a:xfrm>
        </p:spPr>
        <p:txBody>
          <a:bodyPr/>
          <a:lstStyle/>
          <a:p>
            <a:pPr algn="ctr"/>
            <a:r>
              <a:rPr lang="uz-Cyrl-U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Умумий қоидалар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33714"/>
            <a:ext cx="10515600" cy="4943249"/>
          </a:xfrm>
        </p:spPr>
        <p:txBody>
          <a:bodyPr>
            <a:normAutofit/>
          </a:bodyPr>
          <a:lstStyle/>
          <a:p>
            <a:r>
              <a:rPr lang="uz-Cyrl-U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Ҳар ойлик  - фан номзоди учун 30% дан ошмаслиги</a:t>
            </a:r>
          </a:p>
          <a:p>
            <a:r>
              <a:rPr lang="uz-Cyrl-U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фан доктори учун 60% дан ошмаслиги керак.  </a:t>
            </a:r>
          </a:p>
          <a:p>
            <a:endParaRPr lang="uz-Cyrl-UZ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z-Cyrl-U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Бир марталик - </a:t>
            </a:r>
            <a:r>
              <a:rPr lang="uz-Cyrl-U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фан номзоди учун 30% дан ошмаслиги</a:t>
            </a:r>
          </a:p>
          <a:p>
            <a:r>
              <a:rPr lang="uz-Cyrl-U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фан доктори учун 60% дан ошмаслиги керак.  </a:t>
            </a:r>
          </a:p>
          <a:p>
            <a:endParaRPr lang="uz-Cyrl-U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z-Cyrl-U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йилдаги </a:t>
            </a:r>
            <a:r>
              <a:rPr lang="uz-Cyrl-U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кўрсаткичлар инобатга олинади. </a:t>
            </a:r>
            <a:endParaRPr lang="uz-Cyrl-U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121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z-Cyrl-U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Хужжатлар тўпламини топшириш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1019020" cy="4351338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титулка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ариза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декан </a:t>
            </a:r>
            <a:r>
              <a:rPr lang="uz-Cyrl-U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тақдимномаси;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– </a:t>
            </a:r>
            <a:r>
              <a:rPr lang="uz-Cyrl-U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Ходимнинг лавозим маошига </a:t>
            </a:r>
            <a:r>
              <a:rPr lang="uz-Cyrl-U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ҳар ойлик</a:t>
            </a:r>
            <a:r>
              <a:rPr lang="uz-Cyrl-U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қўшимча ҳақ жадвали (тўлдирилмасин)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– </a:t>
            </a:r>
            <a:r>
              <a:rPr lang="uz-Cyrl-U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жадвал иловалари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– </a:t>
            </a:r>
            <a:r>
              <a:rPr lang="uz-Cyrl-U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Ходимнинг лавозим маошига </a:t>
            </a:r>
            <a:r>
              <a:rPr lang="uz-Cyrl-U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бир марталик</a:t>
            </a:r>
            <a:r>
              <a:rPr lang="uz-Cyrl-U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қўшимча </a:t>
            </a:r>
            <a:r>
              <a:rPr lang="uz-Cyrl-U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ҳақ (тўлдирилмасин)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– </a:t>
            </a:r>
            <a:r>
              <a:rPr lang="uz-Cyrl-U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жадвал иловалари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3809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4"/>
          </a:xfrm>
        </p:spPr>
        <p:txBody>
          <a:bodyPr>
            <a:normAutofit fontScale="90000"/>
          </a:bodyPr>
          <a:lstStyle/>
          <a:p>
            <a:pPr algn="ctr"/>
            <a:r>
              <a:rPr lang="uz-Cyrl-U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Ҳар ойлик</a:t>
            </a:r>
            <a:r>
              <a:rPr lang="uz-Cyrl-U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қўшимча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172" y="1161793"/>
            <a:ext cx="9033101" cy="556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09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4"/>
          </a:xfrm>
        </p:spPr>
        <p:txBody>
          <a:bodyPr>
            <a:normAutofit fontScale="90000"/>
          </a:bodyPr>
          <a:lstStyle/>
          <a:p>
            <a:pPr algn="ctr"/>
            <a:r>
              <a:rPr lang="uz-Cyrl-U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Ҳар ойлик</a:t>
            </a:r>
            <a:r>
              <a:rPr lang="uz-Cyrl-U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қўшимча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907" y="1045030"/>
            <a:ext cx="9000185" cy="557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67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4"/>
          </a:xfrm>
        </p:spPr>
        <p:txBody>
          <a:bodyPr>
            <a:normAutofit fontScale="90000"/>
          </a:bodyPr>
          <a:lstStyle/>
          <a:p>
            <a:pPr algn="ctr"/>
            <a:r>
              <a:rPr lang="uz-Cyrl-U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Ҳар ойлик</a:t>
            </a:r>
            <a:r>
              <a:rPr lang="uz-Cyrl-U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қўшимча - иловалари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0" y="1154911"/>
            <a:ext cx="5959702" cy="548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84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4"/>
          </a:xfrm>
        </p:spPr>
        <p:txBody>
          <a:bodyPr>
            <a:normAutofit fontScale="90000"/>
          </a:bodyPr>
          <a:lstStyle/>
          <a:p>
            <a:pPr algn="ctr"/>
            <a:r>
              <a:rPr lang="uz-Cyrl-U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Ҳар ойлик</a:t>
            </a:r>
            <a:r>
              <a:rPr lang="uz-Cyrl-U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қўшимча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453" y="1276350"/>
            <a:ext cx="8591550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25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0106"/>
          </a:xfrm>
        </p:spPr>
        <p:txBody>
          <a:bodyPr/>
          <a:lstStyle/>
          <a:p>
            <a:pPr algn="ctr"/>
            <a:r>
              <a:rPr lang="uz-Cyrl-U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Ҳар ойлик</a:t>
            </a:r>
            <a:r>
              <a:rPr lang="uz-Cyrl-U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қўшимча - иловалари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215231"/>
            <a:ext cx="899160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344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z-Cyrl-U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Ҳар ойлик</a:t>
            </a:r>
            <a:r>
              <a:rPr lang="uz-Cyrl-U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қўшимча - иловалари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885" y="1800722"/>
            <a:ext cx="3835400" cy="47193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849" y="1690688"/>
            <a:ext cx="3488293" cy="471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858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178</Words>
  <Application>Microsoft Office PowerPoint</Application>
  <PresentationFormat>Широкоэкранный</PresentationFormat>
  <Paragraphs>30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Ўзбекистон Республикаси Вазирлар Маҳкамасининг 2019 йил 24 декабрдаги 1030-сон “Илм-фан ва таълим соҳасидаги давлат ташкилотларида илмий, илмий-педагогик ва меҳнат фаолияти билан шуғулланувчи илмий даражага эга ходимларга қўшимча ҳақ тўлаш тартиби тўғрисида”ги қарори ижроси </vt:lpstr>
      <vt:lpstr>Умумий қоидалар</vt:lpstr>
      <vt:lpstr>Хужжатлар тўпламини топшириш</vt:lpstr>
      <vt:lpstr>Ҳар ойлик қўшимча</vt:lpstr>
      <vt:lpstr>Ҳар ойлик қўшимча</vt:lpstr>
      <vt:lpstr>Ҳар ойлик қўшимча - иловалари</vt:lpstr>
      <vt:lpstr>Ҳар ойлик қўшимча</vt:lpstr>
      <vt:lpstr>Ҳар ойлик қўшимча - иловалари</vt:lpstr>
      <vt:lpstr>Ҳар ойлик қўшимча - иловалари</vt:lpstr>
      <vt:lpstr>Бир марталик қўшимча ҳақ</vt:lpstr>
      <vt:lpstr>Бир марталик қўшимча ҳақ  1 - илмий даражалар берувчи илмий кенгашларда ҳар бир расмий оппонентлик учун</vt:lpstr>
      <vt:lpstr>Иловалар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Ўзбекистон Республикаси Вазирлар Маҳкамасининг 2019 йил 24 декабрдаги 1030-сон “Илм-фан ва таълим соҳасидаги давлат ташкилотларида илмий, илмий-педагогик ва меҳнат фаолияти билан шуғулланувчи илмий даражага эга ходимларга қўшимча ҳақ тўлаш тартиби тўғрисида”ги қарори ижроси </dc:title>
  <dc:creator>Пользователь Windows</dc:creator>
  <cp:lastModifiedBy>Пользователь Windows</cp:lastModifiedBy>
  <cp:revision>8</cp:revision>
  <dcterms:created xsi:type="dcterms:W3CDTF">2020-11-11T09:32:32Z</dcterms:created>
  <dcterms:modified xsi:type="dcterms:W3CDTF">2021-01-25T13:17:29Z</dcterms:modified>
</cp:coreProperties>
</file>